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338" r:id="rId2"/>
    <p:sldId id="256" r:id="rId3"/>
    <p:sldId id="258" r:id="rId4"/>
    <p:sldId id="259" r:id="rId5"/>
    <p:sldId id="260" r:id="rId6"/>
    <p:sldId id="261" r:id="rId7"/>
    <p:sldId id="291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262" r:id="rId22"/>
    <p:sldId id="263" r:id="rId23"/>
    <p:sldId id="264" r:id="rId24"/>
    <p:sldId id="265" r:id="rId25"/>
    <p:sldId id="266" r:id="rId26"/>
    <p:sldId id="267" r:id="rId27"/>
    <p:sldId id="268" r:id="rId28"/>
    <p:sldId id="277" r:id="rId29"/>
    <p:sldId id="278" r:id="rId30"/>
    <p:sldId id="269" r:id="rId31"/>
    <p:sldId id="270" r:id="rId32"/>
    <p:sldId id="271" r:id="rId33"/>
    <p:sldId id="272" r:id="rId34"/>
    <p:sldId id="273" r:id="rId35"/>
    <p:sldId id="274" r:id="rId36"/>
    <p:sldId id="275" r:id="rId37"/>
    <p:sldId id="276" r:id="rId38"/>
    <p:sldId id="279" r:id="rId39"/>
    <p:sldId id="280" r:id="rId40"/>
    <p:sldId id="283" r:id="rId41"/>
    <p:sldId id="284" r:id="rId42"/>
    <p:sldId id="297" r:id="rId43"/>
    <p:sldId id="298" r:id="rId44"/>
    <p:sldId id="285" r:id="rId45"/>
    <p:sldId id="293" r:id="rId46"/>
    <p:sldId id="294" r:id="rId47"/>
    <p:sldId id="295" r:id="rId48"/>
    <p:sldId id="296" r:id="rId49"/>
    <p:sldId id="281" r:id="rId50"/>
    <p:sldId id="286" r:id="rId51"/>
    <p:sldId id="287" r:id="rId52"/>
    <p:sldId id="299" r:id="rId53"/>
    <p:sldId id="282" r:id="rId54"/>
    <p:sldId id="288" r:id="rId55"/>
    <p:sldId id="290" r:id="rId56"/>
    <p:sldId id="292" r:id="rId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66FF33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image" Target="../media/image68.png"/><Relationship Id="rId4" Type="http://schemas.openxmlformats.org/officeDocument/2006/relationships/image" Target="../media/image71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image" Target="../media/image72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emf"/><Relationship Id="rId5" Type="http://schemas.openxmlformats.org/officeDocument/2006/relationships/image" Target="../media/image25.emf"/><Relationship Id="rId4" Type="http://schemas.openxmlformats.org/officeDocument/2006/relationships/package" Target="../embeddings/Microsoft_PowerPoint_Slide.sld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9.png"/><Relationship Id="rId5" Type="http://schemas.openxmlformats.org/officeDocument/2006/relationships/oleObject" Target="../embeddings/oleObject3.bin"/><Relationship Id="rId10" Type="http://schemas.openxmlformats.org/officeDocument/2006/relationships/image" Target="../media/image71.png"/><Relationship Id="rId4" Type="http://schemas.openxmlformats.org/officeDocument/2006/relationships/image" Target="../media/image68.png"/><Relationship Id="rId9" Type="http://schemas.openxmlformats.org/officeDocument/2006/relationships/oleObject" Target="../embeddings/oleObject5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7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3.png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75.png"/><Relationship Id="rId4" Type="http://schemas.openxmlformats.org/officeDocument/2006/relationships/image" Target="../media/image72.png"/><Relationship Id="rId9" Type="http://schemas.openxmlformats.org/officeDocument/2006/relationships/oleObject" Target="../embeddings/oleObject9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emf"/><Relationship Id="rId4" Type="http://schemas.openxmlformats.org/officeDocument/2006/relationships/image" Target="../media/image8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7.emf"/><Relationship Id="rId5" Type="http://schemas.openxmlformats.org/officeDocument/2006/relationships/image" Target="../media/image25.emf"/><Relationship Id="rId4" Type="http://schemas.openxmlformats.org/officeDocument/2006/relationships/package" Target="../embeddings/Microsoft_PowerPoint_Slide1.sldx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6798" y="2359406"/>
            <a:ext cx="8620156" cy="1569660"/>
          </a:xfrm>
          <a:prstGeom prst="rect">
            <a:avLst/>
          </a:prstGeom>
          <a:solidFill>
            <a:srgbClr val="FF0000"/>
          </a:solidFill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Mechanics of Materials</a:t>
            </a:r>
          </a:p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Strength of Materials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5157629"/>
            <a:ext cx="8786842" cy="1200329"/>
          </a:xfrm>
          <a:prstGeom prst="rect">
            <a:avLst/>
          </a:prstGeom>
          <a:solidFill>
            <a:srgbClr val="FF3399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/>
              <a:t>Mechanics of Materials: by </a:t>
            </a:r>
            <a:r>
              <a:rPr lang="en-US" sz="2400" b="1" dirty="0" err="1" smtClean="0"/>
              <a:t>R.C.Hibbeler</a:t>
            </a:r>
            <a:r>
              <a:rPr lang="en-US" sz="2400" b="1" dirty="0" smtClean="0"/>
              <a:t>.</a:t>
            </a:r>
          </a:p>
          <a:p>
            <a:pPr algn="l" rtl="0"/>
            <a:r>
              <a:rPr lang="en-US" sz="2400" b="1" dirty="0" smtClean="0"/>
              <a:t>Strength of Materials: by Andrew </a:t>
            </a:r>
            <a:r>
              <a:rPr lang="en-US" sz="2400" b="1" dirty="0" err="1" smtClean="0"/>
              <a:t>Pytel</a:t>
            </a:r>
            <a:r>
              <a:rPr lang="en-US" sz="2400" b="1" dirty="0" smtClean="0"/>
              <a:t> and Ferdinand L. Singer.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4000504"/>
            <a:ext cx="6172200" cy="107721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Dr. Ola Adel</a:t>
            </a: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Ph.D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Structural Engineering</a:t>
            </a:r>
            <a:endParaRPr lang="ar-IQ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6710" y="285728"/>
            <a:ext cx="1071570" cy="144609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428596" y="214290"/>
            <a:ext cx="421484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Al-</a:t>
            </a:r>
            <a:r>
              <a:rPr lang="en-US" sz="2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Mansour</a:t>
            </a: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University College    </a:t>
            </a:r>
          </a:p>
          <a:p>
            <a:pPr algn="ctr" rtl="0"/>
            <a:r>
              <a:rPr lang="ar-IQ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كلية المنصور الجامعة</a:t>
            </a:r>
            <a:endParaRPr lang="en-U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Civil Engineering Department</a:t>
            </a: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Second Year 2017-2018</a:t>
            </a:r>
          </a:p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**Mechanics of Material**</a:t>
            </a:r>
          </a:p>
        </p:txBody>
      </p:sp>
    </p:spTree>
    <p:extLst>
      <p:ext uri="{BB962C8B-B14F-4D97-AF65-F5344CB8AC3E}">
        <p14:creationId xmlns:p14="http://schemas.microsoft.com/office/powerpoint/2010/main" val="141472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533400" y="4572000"/>
            <a:ext cx="64770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066800" y="990600"/>
            <a:ext cx="50292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Rectangle 15"/>
          <p:cNvSpPr/>
          <p:nvPr/>
        </p:nvSpPr>
        <p:spPr>
          <a:xfrm rot="5400000">
            <a:off x="209550" y="2762250"/>
            <a:ext cx="26289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Rectangle 16"/>
          <p:cNvSpPr/>
          <p:nvPr/>
        </p:nvSpPr>
        <p:spPr>
          <a:xfrm rot="5400000">
            <a:off x="4324350" y="2762250"/>
            <a:ext cx="26289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cxnSp>
        <p:nvCxnSpPr>
          <p:cNvPr id="10" name="Straight Connector 9"/>
          <p:cNvCxnSpPr/>
          <p:nvPr/>
        </p:nvCxnSpPr>
        <p:spPr>
          <a:xfrm rot="5400000" flipH="1" flipV="1">
            <a:off x="989805" y="2818606"/>
            <a:ext cx="51816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12" name="Rectangle 11"/>
          <p:cNvSpPr/>
          <p:nvPr/>
        </p:nvSpPr>
        <p:spPr>
          <a:xfrm>
            <a:off x="1066800" y="4495800"/>
            <a:ext cx="50292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Rectangle 15"/>
          <p:cNvSpPr/>
          <p:nvPr/>
        </p:nvSpPr>
        <p:spPr>
          <a:xfrm rot="5400000">
            <a:off x="-361950" y="2114550"/>
            <a:ext cx="37719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457200" y="3733800"/>
            <a:ext cx="64770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 flipH="1" flipV="1">
            <a:off x="381794" y="3504406"/>
            <a:ext cx="51816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12" name="Rectangle 11"/>
          <p:cNvSpPr/>
          <p:nvPr/>
        </p:nvSpPr>
        <p:spPr>
          <a:xfrm>
            <a:off x="1066800" y="4495800"/>
            <a:ext cx="50292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Rectangle 15"/>
          <p:cNvSpPr/>
          <p:nvPr/>
        </p:nvSpPr>
        <p:spPr>
          <a:xfrm rot="5400000">
            <a:off x="-361950" y="2114550"/>
            <a:ext cx="37719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457200" y="3124200"/>
            <a:ext cx="64770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 flipH="1" flipV="1">
            <a:off x="-1713706" y="3085306"/>
            <a:ext cx="55626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066800" y="609600"/>
            <a:ext cx="50292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7" name="Rectangle 6"/>
          <p:cNvSpPr/>
          <p:nvPr/>
        </p:nvSpPr>
        <p:spPr>
          <a:xfrm>
            <a:off x="685800" y="609600"/>
            <a:ext cx="2743200" cy="609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8" name="Rectangle 7"/>
          <p:cNvSpPr/>
          <p:nvPr/>
        </p:nvSpPr>
        <p:spPr>
          <a:xfrm rot="5400000">
            <a:off x="609600" y="2286000"/>
            <a:ext cx="2743200" cy="609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9" name="Rectangle 8"/>
          <p:cNvSpPr/>
          <p:nvPr/>
        </p:nvSpPr>
        <p:spPr>
          <a:xfrm>
            <a:off x="685800" y="3962400"/>
            <a:ext cx="2743200" cy="609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152400" y="2667000"/>
            <a:ext cx="38100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 flipH="1" flipV="1">
            <a:off x="-608806" y="2742406"/>
            <a:ext cx="51816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29000" y="-76200"/>
            <a:ext cx="6858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A</a:t>
            </a:r>
            <a:endParaRPr lang="ar-IQ" sz="6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52800" y="990600"/>
            <a:ext cx="6858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0" dirty="0" smtClean="0">
                <a:solidFill>
                  <a:srgbClr val="66FF33"/>
                </a:solidFill>
              </a:rPr>
              <a:t>B</a:t>
            </a:r>
            <a:endParaRPr lang="ar-IQ" sz="6000" dirty="0">
              <a:solidFill>
                <a:srgbClr val="66FF33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9000" y="4114800"/>
            <a:ext cx="6858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A</a:t>
            </a:r>
            <a:endParaRPr lang="ar-IQ" sz="60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52800" y="3200400"/>
            <a:ext cx="6858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0" dirty="0" smtClean="0">
                <a:solidFill>
                  <a:srgbClr val="66FF33"/>
                </a:solidFill>
              </a:rPr>
              <a:t>B</a:t>
            </a:r>
            <a:endParaRPr lang="ar-IQ" sz="6000" dirty="0">
              <a:solidFill>
                <a:srgbClr val="66FF33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3200400" y="514200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Oval 20"/>
          <p:cNvSpPr/>
          <p:nvPr/>
        </p:nvSpPr>
        <p:spPr>
          <a:xfrm>
            <a:off x="3200400" y="1066800"/>
            <a:ext cx="324000" cy="324000"/>
          </a:xfrm>
          <a:prstGeom prst="ellips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>
              <a:solidFill>
                <a:srgbClr val="009900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3200400" y="4419600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Oval 22"/>
          <p:cNvSpPr/>
          <p:nvPr/>
        </p:nvSpPr>
        <p:spPr>
          <a:xfrm>
            <a:off x="3200400" y="3810000"/>
            <a:ext cx="324000" cy="324000"/>
          </a:xfrm>
          <a:prstGeom prst="ellips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>
              <a:solidFill>
                <a:srgbClr val="009900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2133600" y="2495400"/>
            <a:ext cx="324000" cy="324000"/>
          </a:xfrm>
          <a:prstGeom prst="ellipse">
            <a:avLst/>
          </a:prstGeom>
          <a:solidFill>
            <a:srgbClr val="FF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TextBox 24"/>
          <p:cNvSpPr txBox="1"/>
          <p:nvPr/>
        </p:nvSpPr>
        <p:spPr>
          <a:xfrm>
            <a:off x="2286000" y="1828800"/>
            <a:ext cx="6858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0" dirty="0" smtClean="0">
                <a:solidFill>
                  <a:srgbClr val="FF00FF"/>
                </a:solidFill>
              </a:rPr>
              <a:t>C</a:t>
            </a:r>
            <a:endParaRPr lang="ar-IQ" sz="6000" dirty="0">
              <a:solidFill>
                <a:srgbClr val="FF00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62400" y="152400"/>
            <a:ext cx="365760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l-GR" sz="4400" dirty="0" smtClean="0">
                <a:solidFill>
                  <a:srgbClr val="FF00FF"/>
                </a:solidFill>
              </a:rPr>
              <a:t>σ</a:t>
            </a:r>
            <a:r>
              <a:rPr lang="en-US" sz="3200" dirty="0" smtClean="0">
                <a:solidFill>
                  <a:srgbClr val="FF00FF"/>
                </a:solidFill>
              </a:rPr>
              <a:t>max ……C max</a:t>
            </a:r>
            <a:endParaRPr lang="ar-IQ" dirty="0">
              <a:solidFill>
                <a:srgbClr val="FF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62400" y="4191000"/>
            <a:ext cx="365760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l-GR" sz="4400" dirty="0" smtClean="0">
                <a:solidFill>
                  <a:srgbClr val="FF00FF"/>
                </a:solidFill>
              </a:rPr>
              <a:t>σ</a:t>
            </a:r>
            <a:r>
              <a:rPr lang="en-US" sz="3200" dirty="0" smtClean="0">
                <a:solidFill>
                  <a:srgbClr val="FF00FF"/>
                </a:solidFill>
              </a:rPr>
              <a:t>max ……C max</a:t>
            </a:r>
            <a:endParaRPr lang="ar-IQ" dirty="0">
              <a:solidFill>
                <a:srgbClr val="FF00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62400" y="914400"/>
            <a:ext cx="365760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l-GR" sz="4400" dirty="0" smtClean="0">
                <a:solidFill>
                  <a:srgbClr val="FF00FF"/>
                </a:solidFill>
              </a:rPr>
              <a:t>σ</a:t>
            </a:r>
            <a:r>
              <a:rPr lang="en-US" sz="4400" dirty="0" smtClean="0">
                <a:solidFill>
                  <a:srgbClr val="FF00FF"/>
                </a:solidFill>
              </a:rPr>
              <a:t>=</a:t>
            </a:r>
            <a:r>
              <a:rPr lang="en-US" sz="3200" dirty="0" smtClean="0">
                <a:solidFill>
                  <a:srgbClr val="FF00FF"/>
                </a:solidFill>
              </a:rPr>
              <a:t> ……C=</a:t>
            </a:r>
            <a:endParaRPr lang="ar-IQ" dirty="0">
              <a:solidFill>
                <a:srgbClr val="FF00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38600" y="2286000"/>
            <a:ext cx="365760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l-GR" sz="4400" dirty="0" smtClean="0">
                <a:solidFill>
                  <a:srgbClr val="FF00FF"/>
                </a:solidFill>
              </a:rPr>
              <a:t>σ</a:t>
            </a:r>
            <a:r>
              <a:rPr lang="en-US" sz="3200" dirty="0" smtClean="0">
                <a:solidFill>
                  <a:srgbClr val="FF00FF"/>
                </a:solidFill>
              </a:rPr>
              <a:t>=0 …..C=0</a:t>
            </a:r>
            <a:endParaRPr lang="ar-IQ" dirty="0">
              <a:solidFill>
                <a:srgbClr val="FF00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10000" y="3505200"/>
            <a:ext cx="365760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l-GR" sz="4400" dirty="0" smtClean="0">
                <a:solidFill>
                  <a:srgbClr val="FF00FF"/>
                </a:solidFill>
              </a:rPr>
              <a:t>σ</a:t>
            </a:r>
            <a:r>
              <a:rPr lang="en-US" sz="4400" dirty="0" smtClean="0">
                <a:solidFill>
                  <a:srgbClr val="FF00FF"/>
                </a:solidFill>
              </a:rPr>
              <a:t>=</a:t>
            </a:r>
            <a:r>
              <a:rPr lang="en-US" sz="3200" dirty="0" smtClean="0">
                <a:solidFill>
                  <a:srgbClr val="FF00FF"/>
                </a:solidFill>
              </a:rPr>
              <a:t> ……C=</a:t>
            </a:r>
            <a:endParaRPr lang="ar-IQ" dirty="0">
              <a:solidFill>
                <a:srgbClr val="FF00FF"/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rot="10800000" flipH="1">
            <a:off x="7848600" y="685800"/>
            <a:ext cx="0" cy="19812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162800" y="1143000"/>
            <a:ext cx="6858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C</a:t>
            </a:r>
            <a:endParaRPr lang="ar-IQ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7" name="Rectangle 6"/>
          <p:cNvSpPr/>
          <p:nvPr/>
        </p:nvSpPr>
        <p:spPr>
          <a:xfrm>
            <a:off x="685800" y="609600"/>
            <a:ext cx="2743200" cy="609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8" name="Rectangle 7"/>
          <p:cNvSpPr/>
          <p:nvPr/>
        </p:nvSpPr>
        <p:spPr>
          <a:xfrm rot="5400000">
            <a:off x="609600" y="2286000"/>
            <a:ext cx="2743200" cy="609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9" name="Rectangle 8"/>
          <p:cNvSpPr/>
          <p:nvPr/>
        </p:nvSpPr>
        <p:spPr>
          <a:xfrm>
            <a:off x="685800" y="3962400"/>
            <a:ext cx="2743200" cy="609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152400" y="2667000"/>
            <a:ext cx="38100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 flipH="1" flipV="1">
            <a:off x="-608806" y="2742406"/>
            <a:ext cx="51816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29000" y="-228600"/>
            <a:ext cx="6858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A</a:t>
            </a:r>
            <a:endParaRPr lang="ar-IQ" sz="6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52800" y="990600"/>
            <a:ext cx="6858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0" dirty="0" smtClean="0">
                <a:solidFill>
                  <a:srgbClr val="66FF33"/>
                </a:solidFill>
              </a:rPr>
              <a:t>B</a:t>
            </a:r>
            <a:endParaRPr lang="ar-IQ" sz="6000" dirty="0">
              <a:solidFill>
                <a:srgbClr val="66FF33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9000" y="4114800"/>
            <a:ext cx="6858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A</a:t>
            </a:r>
            <a:endParaRPr lang="ar-IQ" sz="60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52800" y="3200400"/>
            <a:ext cx="6858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0" dirty="0" smtClean="0">
                <a:solidFill>
                  <a:srgbClr val="66FF33"/>
                </a:solidFill>
              </a:rPr>
              <a:t>B</a:t>
            </a:r>
            <a:endParaRPr lang="ar-IQ" sz="6000" dirty="0">
              <a:solidFill>
                <a:srgbClr val="66FF33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3200400" y="514200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Oval 20"/>
          <p:cNvSpPr/>
          <p:nvPr/>
        </p:nvSpPr>
        <p:spPr>
          <a:xfrm>
            <a:off x="3200400" y="1066800"/>
            <a:ext cx="324000" cy="324000"/>
          </a:xfrm>
          <a:prstGeom prst="ellips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>
              <a:solidFill>
                <a:srgbClr val="009900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3200400" y="4419600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Oval 22"/>
          <p:cNvSpPr/>
          <p:nvPr/>
        </p:nvSpPr>
        <p:spPr>
          <a:xfrm>
            <a:off x="3200400" y="3810000"/>
            <a:ext cx="324000" cy="324000"/>
          </a:xfrm>
          <a:prstGeom prst="ellips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>
              <a:solidFill>
                <a:srgbClr val="009900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2133600" y="2495400"/>
            <a:ext cx="324000" cy="324000"/>
          </a:xfrm>
          <a:prstGeom prst="ellipse">
            <a:avLst/>
          </a:prstGeom>
          <a:solidFill>
            <a:srgbClr val="FF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TextBox 24"/>
          <p:cNvSpPr txBox="1"/>
          <p:nvPr/>
        </p:nvSpPr>
        <p:spPr>
          <a:xfrm>
            <a:off x="2286000" y="1828800"/>
            <a:ext cx="6858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0" dirty="0" smtClean="0">
                <a:solidFill>
                  <a:srgbClr val="FF00FF"/>
                </a:solidFill>
              </a:rPr>
              <a:t>C</a:t>
            </a:r>
            <a:endParaRPr lang="ar-IQ" sz="6000" dirty="0">
              <a:solidFill>
                <a:srgbClr val="FF00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14800" y="152400"/>
            <a:ext cx="365760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l-GR" sz="4400" dirty="0" smtClean="0">
                <a:solidFill>
                  <a:srgbClr val="FF00FF"/>
                </a:solidFill>
              </a:rPr>
              <a:t>τ</a:t>
            </a:r>
            <a:r>
              <a:rPr lang="en-US" sz="4400" dirty="0" smtClean="0">
                <a:solidFill>
                  <a:srgbClr val="FF00FF"/>
                </a:solidFill>
              </a:rPr>
              <a:t>=0</a:t>
            </a:r>
            <a:r>
              <a:rPr lang="en-US" sz="3200" dirty="0" smtClean="0">
                <a:solidFill>
                  <a:srgbClr val="FF00FF"/>
                </a:solidFill>
              </a:rPr>
              <a:t> ……C max</a:t>
            </a:r>
            <a:endParaRPr lang="ar-IQ" dirty="0">
              <a:solidFill>
                <a:srgbClr val="FF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62400" y="4191000"/>
            <a:ext cx="365760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l-GR" sz="4400" dirty="0" smtClean="0">
                <a:solidFill>
                  <a:srgbClr val="FF00FF"/>
                </a:solidFill>
              </a:rPr>
              <a:t>τ</a:t>
            </a:r>
            <a:r>
              <a:rPr lang="en-US" sz="4400" dirty="0" smtClean="0">
                <a:solidFill>
                  <a:srgbClr val="FF00FF"/>
                </a:solidFill>
              </a:rPr>
              <a:t>=0 ……C max</a:t>
            </a:r>
            <a:endParaRPr lang="ar-IQ" sz="4400" dirty="0">
              <a:solidFill>
                <a:srgbClr val="FF00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67200" y="914400"/>
            <a:ext cx="365760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l-GR" sz="4400" dirty="0" smtClean="0">
                <a:solidFill>
                  <a:srgbClr val="FF00FF"/>
                </a:solidFill>
              </a:rPr>
              <a:t>τ </a:t>
            </a:r>
            <a:r>
              <a:rPr lang="en-US" sz="4400" dirty="0" smtClean="0">
                <a:solidFill>
                  <a:srgbClr val="FF00FF"/>
                </a:solidFill>
              </a:rPr>
              <a:t>=</a:t>
            </a:r>
            <a:r>
              <a:rPr lang="en-US" sz="3200" dirty="0" smtClean="0">
                <a:solidFill>
                  <a:srgbClr val="FF00FF"/>
                </a:solidFill>
              </a:rPr>
              <a:t> ……C=</a:t>
            </a:r>
            <a:endParaRPr lang="ar-IQ" dirty="0">
              <a:solidFill>
                <a:srgbClr val="FF00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38600" y="2286000"/>
            <a:ext cx="365760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l-GR" sz="4400" dirty="0" smtClean="0">
                <a:solidFill>
                  <a:srgbClr val="FF00FF"/>
                </a:solidFill>
              </a:rPr>
              <a:t>τ </a:t>
            </a:r>
            <a:r>
              <a:rPr lang="en-US" sz="3200" dirty="0" smtClean="0">
                <a:solidFill>
                  <a:srgbClr val="FF00FF"/>
                </a:solidFill>
              </a:rPr>
              <a:t>=max …..C=0</a:t>
            </a:r>
            <a:endParaRPr lang="ar-IQ" dirty="0">
              <a:solidFill>
                <a:srgbClr val="FF00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10000" y="3505200"/>
            <a:ext cx="365760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l-GR" sz="4400" dirty="0" smtClean="0">
                <a:solidFill>
                  <a:srgbClr val="FF00FF"/>
                </a:solidFill>
              </a:rPr>
              <a:t>τ </a:t>
            </a:r>
            <a:r>
              <a:rPr lang="en-US" sz="4400" dirty="0" smtClean="0">
                <a:solidFill>
                  <a:srgbClr val="FF00FF"/>
                </a:solidFill>
              </a:rPr>
              <a:t>=</a:t>
            </a:r>
            <a:r>
              <a:rPr lang="en-US" sz="3200" dirty="0" smtClean="0">
                <a:solidFill>
                  <a:srgbClr val="FF00FF"/>
                </a:solidFill>
              </a:rPr>
              <a:t> ……C=</a:t>
            </a:r>
            <a:endParaRPr lang="ar-IQ" dirty="0">
              <a:solidFill>
                <a:srgbClr val="FF00FF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rot="10800000">
            <a:off x="304800" y="609600"/>
            <a:ext cx="38100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10800000">
            <a:off x="457200" y="1219200"/>
            <a:ext cx="38100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7" name="Rectangle 6"/>
          <p:cNvSpPr/>
          <p:nvPr/>
        </p:nvSpPr>
        <p:spPr>
          <a:xfrm>
            <a:off x="685800" y="609600"/>
            <a:ext cx="2743200" cy="609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152400" y="2667000"/>
            <a:ext cx="38100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 flipH="1" flipV="1">
            <a:off x="-608806" y="2742406"/>
            <a:ext cx="51816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352800" y="990600"/>
            <a:ext cx="6858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0" dirty="0" smtClean="0">
                <a:solidFill>
                  <a:srgbClr val="66FF33"/>
                </a:solidFill>
              </a:rPr>
              <a:t>B</a:t>
            </a:r>
            <a:endParaRPr lang="ar-IQ" sz="6000" dirty="0">
              <a:solidFill>
                <a:srgbClr val="66FF33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3200400" y="514200"/>
            <a:ext cx="324000" cy="32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Oval 20"/>
          <p:cNvSpPr/>
          <p:nvPr/>
        </p:nvSpPr>
        <p:spPr>
          <a:xfrm>
            <a:off x="3200400" y="1066800"/>
            <a:ext cx="324000" cy="324000"/>
          </a:xfrm>
          <a:prstGeom prst="ellips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>
              <a:solidFill>
                <a:srgbClr val="0099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67200" y="990600"/>
            <a:ext cx="365760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l-GR" sz="4400" dirty="0" smtClean="0">
                <a:solidFill>
                  <a:srgbClr val="FF00FF"/>
                </a:solidFill>
              </a:rPr>
              <a:t>τ </a:t>
            </a:r>
            <a:r>
              <a:rPr lang="en-US" sz="4400" dirty="0" smtClean="0">
                <a:solidFill>
                  <a:srgbClr val="FF00FF"/>
                </a:solidFill>
              </a:rPr>
              <a:t>=</a:t>
            </a:r>
            <a:r>
              <a:rPr lang="en-US" sz="3200" dirty="0" smtClean="0">
                <a:solidFill>
                  <a:srgbClr val="FF00FF"/>
                </a:solidFill>
              </a:rPr>
              <a:t> ……C=</a:t>
            </a:r>
            <a:endParaRPr lang="ar-IQ" dirty="0">
              <a:solidFill>
                <a:srgbClr val="FF00FF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rot="10800000">
            <a:off x="304800" y="609600"/>
            <a:ext cx="38100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10800000">
            <a:off x="457200" y="1219200"/>
            <a:ext cx="38100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28600"/>
            <a:ext cx="5334000" cy="29718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3429000"/>
            <a:ext cx="4495800" cy="31242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8" name="Picture 7" descr="untitled.bmp"/>
          <p:cNvPicPr/>
          <p:nvPr/>
        </p:nvPicPr>
        <p:blipFill>
          <a:blip r:embed="rId4" cstate="print"/>
          <a:srcRect t="4950" r="46814" b="57101"/>
          <a:stretch>
            <a:fillRect/>
          </a:stretch>
        </p:blipFill>
        <p:spPr>
          <a:xfrm>
            <a:off x="304800" y="3429000"/>
            <a:ext cx="3733800" cy="31242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359336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8458200" cy="57150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3455705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"/>
            <a:ext cx="7924800" cy="3718381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4052790"/>
            <a:ext cx="5314950" cy="265281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222702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52400"/>
            <a:ext cx="4267200" cy="26670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1676400" y="2971800"/>
          <a:ext cx="5667375" cy="372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7" name="Slide" r:id="rId4" imgW="4570378" imgH="3427533" progId="PowerPoint.Slide.12">
                  <p:embed/>
                </p:oleObj>
              </mc:Choice>
              <mc:Fallback>
                <p:oleObj name="Slide" r:id="rId4" imgW="4570378" imgH="3427533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971800"/>
                        <a:ext cx="5667375" cy="372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/>
          <p:nvPr/>
        </p:nvPicPr>
        <p:blipFill>
          <a:blip r:embed="rId6" cstate="print"/>
          <a:srcRect l="17232" t="19831"/>
          <a:stretch>
            <a:fillRect/>
          </a:stretch>
        </p:blipFill>
        <p:spPr bwMode="auto">
          <a:xfrm>
            <a:off x="4876800" y="152400"/>
            <a:ext cx="3955833" cy="26670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4717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0"/>
            <a:ext cx="78486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60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Lecture 16</a:t>
            </a:r>
          </a:p>
        </p:txBody>
      </p:sp>
      <p:pic>
        <p:nvPicPr>
          <p:cNvPr id="5" name="Picture 4" descr="flexure-of-a-bea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3581400"/>
            <a:ext cx="6400800" cy="29845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1026" name="Picture 2" descr="C:\Program Files\Microsoft Office\MEDIA\CAGCAT10\j020546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5258" y="0"/>
            <a:ext cx="1818742" cy="1809598"/>
          </a:xfrm>
          <a:prstGeom prst="rect">
            <a:avLst/>
          </a:prstGeom>
          <a:noFill/>
        </p:spPr>
      </p:pic>
      <p:pic>
        <p:nvPicPr>
          <p:cNvPr id="1027" name="Picture 3" descr="C:\Program Files\Microsoft Office\MEDIA\CAGCAT10\j0212957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362200"/>
            <a:ext cx="1830629" cy="114940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57200" y="1143000"/>
            <a:ext cx="7848600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Bending Deformation of a </a:t>
            </a:r>
          </a:p>
          <a:p>
            <a:pPr algn="ctr"/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Straight Member and Transverse Shear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4648200" cy="33528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 l="3571" t="3762" r="8686"/>
          <a:stretch>
            <a:fillRect/>
          </a:stretch>
        </p:blipFill>
        <p:spPr bwMode="auto">
          <a:xfrm>
            <a:off x="5116033" y="457200"/>
            <a:ext cx="3875567" cy="54102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6" name="Picture 5"/>
          <p:cNvPicPr/>
          <p:nvPr/>
        </p:nvPicPr>
        <p:blipFill>
          <a:blip r:embed="rId4" cstate="print"/>
          <a:srcRect l="6726" r="9586" b="50000"/>
          <a:stretch>
            <a:fillRect/>
          </a:stretch>
        </p:blipFill>
        <p:spPr bwMode="auto">
          <a:xfrm>
            <a:off x="228600" y="3810000"/>
            <a:ext cx="4648200" cy="27432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332856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6150232" cy="1295400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16386" name="Picture 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600200"/>
            <a:ext cx="6172200" cy="3048000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16385" name="Picture 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5019675"/>
            <a:ext cx="8109197" cy="1762125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16389" name="Picture 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133109"/>
            <a:ext cx="2190750" cy="2382214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16388" name="Picture 3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2514600"/>
            <a:ext cx="2190750" cy="2424430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0" y="3800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0" y="5238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81000"/>
            <a:ext cx="6157586" cy="990600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pic>
        <p:nvPicPr>
          <p:cNvPr id="15364" name="Picture 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428625"/>
            <a:ext cx="2543175" cy="1095375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pic>
        <p:nvPicPr>
          <p:cNvPr id="15363" name="Picture 3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1771650"/>
            <a:ext cx="2476500" cy="971550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pic>
        <p:nvPicPr>
          <p:cNvPr id="15362" name="Picture 3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6687" y="1600200"/>
            <a:ext cx="6157913" cy="4343400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pic>
        <p:nvPicPr>
          <p:cNvPr id="15361" name="Picture 3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00800" y="2895600"/>
            <a:ext cx="2590800" cy="3733800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0" y="3219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14337" name="Picture 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04800"/>
            <a:ext cx="8763000" cy="6180596"/>
          </a:xfrm>
          <a:prstGeom prst="rect">
            <a:avLst/>
          </a:prstGeom>
          <a:ln w="76200"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13313" name="Picture 1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57200"/>
            <a:ext cx="8839200" cy="3276600"/>
          </a:xfrm>
          <a:prstGeom prst="rect">
            <a:avLst/>
          </a:prstGeom>
          <a:ln w="76200">
            <a:solidFill>
              <a:srgbClr val="FF00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09600"/>
            <a:ext cx="4495800" cy="2514600"/>
          </a:xfrm>
          <a:prstGeom prst="rect">
            <a:avLst/>
          </a:prstGeom>
          <a:ln w="76200">
            <a:solidFill>
              <a:srgbClr val="FF00FF"/>
            </a:solidFill>
          </a:ln>
        </p:spPr>
      </p:pic>
      <p:pic>
        <p:nvPicPr>
          <p:cNvPr id="3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609600"/>
            <a:ext cx="4112400" cy="2514600"/>
          </a:xfrm>
          <a:prstGeom prst="rect">
            <a:avLst/>
          </a:prstGeom>
          <a:ln w="76200">
            <a:solidFill>
              <a:srgbClr val="FF00FF"/>
            </a:solidFill>
          </a:ln>
        </p:spPr>
      </p:pic>
      <p:pic>
        <p:nvPicPr>
          <p:cNvPr id="4" name="Picture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505199"/>
            <a:ext cx="4495800" cy="2590801"/>
          </a:xfrm>
          <a:prstGeom prst="rect">
            <a:avLst/>
          </a:prstGeom>
          <a:ln w="76200">
            <a:solidFill>
              <a:srgbClr val="FF00FF"/>
            </a:solidFill>
          </a:ln>
        </p:spPr>
      </p:pic>
      <p:pic>
        <p:nvPicPr>
          <p:cNvPr id="5" name="Picture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3505200"/>
            <a:ext cx="4114800" cy="2590800"/>
          </a:xfrm>
          <a:prstGeom prst="rect">
            <a:avLst/>
          </a:prstGeom>
          <a:ln w="76200">
            <a:solidFill>
              <a:srgbClr val="FF00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57200"/>
            <a:ext cx="4267200" cy="2743200"/>
          </a:xfrm>
          <a:prstGeom prst="rect">
            <a:avLst/>
          </a:prstGeom>
          <a:ln w="76200">
            <a:solidFill>
              <a:srgbClr val="FF00FF"/>
            </a:solidFill>
          </a:ln>
        </p:spPr>
      </p:pic>
      <p:pic>
        <p:nvPicPr>
          <p:cNvPr id="3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57200"/>
            <a:ext cx="4191000" cy="2743200"/>
          </a:xfrm>
          <a:prstGeom prst="rect">
            <a:avLst/>
          </a:prstGeom>
          <a:ln w="76200">
            <a:solidFill>
              <a:srgbClr val="FF00FF"/>
            </a:solidFill>
          </a:ln>
        </p:spPr>
      </p:pic>
      <p:pic>
        <p:nvPicPr>
          <p:cNvPr id="4" name="Picture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581400"/>
            <a:ext cx="4267200" cy="2743200"/>
          </a:xfrm>
          <a:prstGeom prst="rect">
            <a:avLst/>
          </a:prstGeom>
          <a:ln w="76200">
            <a:solidFill>
              <a:srgbClr val="FF00FF"/>
            </a:solidFill>
          </a:ln>
        </p:spPr>
      </p:pic>
      <p:pic>
        <p:nvPicPr>
          <p:cNvPr id="5" name="Picture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566772"/>
            <a:ext cx="4267200" cy="2757828"/>
          </a:xfrm>
          <a:prstGeom prst="rect">
            <a:avLst/>
          </a:prstGeom>
          <a:ln w="76200">
            <a:solidFill>
              <a:srgbClr val="FF00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5867400" cy="1066800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3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8720" y="381000"/>
            <a:ext cx="2646680" cy="2209800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4" name="Picture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2819400"/>
            <a:ext cx="3429000" cy="1219200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5" name="Picture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419600"/>
            <a:ext cx="6781800" cy="2133600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6" name="Picture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524000"/>
            <a:ext cx="5181600" cy="2667000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"/>
            <a:ext cx="8458200" cy="2819400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3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200400"/>
            <a:ext cx="6781800" cy="3505200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534400" cy="6172200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 l="2180" t="5994" r="3265" b="19874"/>
          <a:stretch>
            <a:fillRect/>
          </a:stretch>
        </p:blipFill>
        <p:spPr bwMode="auto">
          <a:xfrm>
            <a:off x="304800" y="304800"/>
            <a:ext cx="8382000" cy="28194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 l="65610" b="57542"/>
          <a:stretch>
            <a:fillRect/>
          </a:stretch>
        </p:blipFill>
        <p:spPr bwMode="auto">
          <a:xfrm>
            <a:off x="304800" y="3352800"/>
            <a:ext cx="4038600" cy="29718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6" name="Picture 5"/>
          <p:cNvPicPr/>
          <p:nvPr/>
        </p:nvPicPr>
        <p:blipFill>
          <a:blip r:embed="rId4" cstate="print"/>
          <a:srcRect l="13780" t="7959" b="53287"/>
          <a:stretch>
            <a:fillRect/>
          </a:stretch>
        </p:blipFill>
        <p:spPr bwMode="auto">
          <a:xfrm>
            <a:off x="4724400" y="3352800"/>
            <a:ext cx="4038600" cy="29718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458200" cy="6400800"/>
          </a:xfrm>
          <a:prstGeom prst="rect">
            <a:avLst/>
          </a:prstGeom>
          <a:ln w="76200">
            <a:solidFill>
              <a:srgbClr val="66FF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480612" cy="6243918"/>
          </a:xfrm>
          <a:prstGeom prst="rect">
            <a:avLst/>
          </a:prstGeom>
          <a:ln w="76200">
            <a:solidFill>
              <a:srgbClr val="66FF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686800" cy="6324600"/>
          </a:xfrm>
          <a:prstGeom prst="rect">
            <a:avLst/>
          </a:prstGeom>
          <a:ln w="76200">
            <a:solidFill>
              <a:srgbClr val="66FF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458200" cy="6248400"/>
          </a:xfrm>
          <a:prstGeom prst="rect">
            <a:avLst/>
          </a:prstGeom>
          <a:ln w="76200">
            <a:solidFill>
              <a:srgbClr val="66FF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"/>
            <a:ext cx="8534400" cy="6553200"/>
          </a:xfrm>
          <a:prstGeom prst="rect">
            <a:avLst/>
          </a:prstGeom>
          <a:ln w="76200">
            <a:solidFill>
              <a:srgbClr val="66FF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4648200" cy="2667000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3" name="Picture 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228600"/>
            <a:ext cx="4191000" cy="2667000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4" name="Picture 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3048000"/>
            <a:ext cx="4648200" cy="3200400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4953000" y="3048000"/>
          <a:ext cx="41148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Bitmap Image" r:id="rId6" imgW="4486901" imgH="1971950" progId="PBrush">
                  <p:embed/>
                </p:oleObj>
              </mc:Choice>
              <mc:Fallback>
                <p:oleObj name="Bitmap Image" r:id="rId6" imgW="4486901" imgH="1971950" progId="PBrush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lum bright="-40000" contrast="8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048000"/>
                        <a:ext cx="4114800" cy="2438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228600" y="381000"/>
          <a:ext cx="4572000" cy="26563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Bitmap Image" r:id="rId3" imgW="4323810" imgH="2505425" progId="PBrush">
                  <p:embed/>
                </p:oleObj>
              </mc:Choice>
              <mc:Fallback>
                <p:oleObj name="Bitmap Image" r:id="rId3" imgW="4323810" imgH="2505425" progId="PBrush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81000"/>
                        <a:ext cx="4572000" cy="265635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4953000" y="372979"/>
          <a:ext cx="3962400" cy="2598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Bitmap Image" r:id="rId5" imgW="4247619" imgH="3247619" progId="PBrush">
                  <p:embed/>
                </p:oleObj>
              </mc:Choice>
              <mc:Fallback>
                <p:oleObj name="Bitmap Image" r:id="rId5" imgW="4247619" imgH="3247619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72979"/>
                        <a:ext cx="3962400" cy="259882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228600" y="3124200"/>
          <a:ext cx="4267200" cy="3427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Bitmap Image" r:id="rId7" imgW="4277322" imgH="4048690" progId="PBrush">
                  <p:embed/>
                </p:oleObj>
              </mc:Choice>
              <mc:Fallback>
                <p:oleObj name="Bitmap Image" r:id="rId7" imgW="4277322" imgH="4048690" progId="PBrush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124200"/>
                        <a:ext cx="4267200" cy="34271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4648200" y="3124200"/>
          <a:ext cx="4267200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Bitmap Image" r:id="rId9" imgW="4563112" imgH="2561905" progId="PBrush">
                  <p:embed/>
                </p:oleObj>
              </mc:Choice>
              <mc:Fallback>
                <p:oleObj name="Bitmap Image" r:id="rId9" imgW="4563112" imgH="2561905" progId="PBrush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3124200"/>
                        <a:ext cx="4267200" cy="2514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953000" y="222968"/>
          <a:ext cx="3819525" cy="3587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Bitmap Image" r:id="rId3" imgW="5038095" imgH="4723810" progId="PBrush">
                  <p:embed/>
                </p:oleObj>
              </mc:Choice>
              <mc:Fallback>
                <p:oleObj name="Bitmap Image" r:id="rId3" imgW="5038095" imgH="4723810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22968"/>
                        <a:ext cx="3819525" cy="3587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228600" y="228599"/>
          <a:ext cx="4191000" cy="29988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Bitmap Image" r:id="rId5" imgW="5087060" imgH="3629532" progId="PBrush">
                  <p:embed/>
                </p:oleObj>
              </mc:Choice>
              <mc:Fallback>
                <p:oleObj name="Bitmap Image" r:id="rId5" imgW="5087060" imgH="3629532" progId="PBrush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28599"/>
                        <a:ext cx="4191000" cy="299883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228600" y="3276600"/>
          <a:ext cx="4188941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Bitmap Image" r:id="rId7" imgW="5830114" imgH="4323810" progId="PBrush">
                  <p:embed/>
                </p:oleObj>
              </mc:Choice>
              <mc:Fallback>
                <p:oleObj name="Bitmap Image" r:id="rId7" imgW="5830114" imgH="4323810" progId="PBrush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276600"/>
                        <a:ext cx="4188941" cy="274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257175" y="6038850"/>
          <a:ext cx="31718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Bitmap Image" r:id="rId9" imgW="5695238" imgH="647619" progId="PBrush">
                  <p:embed/>
                </p:oleObj>
              </mc:Choice>
              <mc:Fallback>
                <p:oleObj name="Bitmap Image" r:id="rId9" imgW="5695238" imgH="647619" progId="PBrush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75" y="6038850"/>
                        <a:ext cx="3171825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graphicFrame>
        <p:nvGraphicFramePr>
          <p:cNvPr id="2059" name="Object 11"/>
          <p:cNvGraphicFramePr>
            <a:graphicFrameLocks noChangeAspect="1"/>
          </p:cNvGraphicFramePr>
          <p:nvPr/>
        </p:nvGraphicFramePr>
        <p:xfrm>
          <a:off x="4953000" y="3886200"/>
          <a:ext cx="3838575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Bitmap Image" r:id="rId11" imgW="5772956" imgH="5068007" progId="PBrush">
                  <p:embed/>
                </p:oleObj>
              </mc:Choice>
              <mc:Fallback>
                <p:oleObj name="Bitmap Image" r:id="rId11" imgW="5772956" imgH="5068007" progId="PBrush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886200"/>
                        <a:ext cx="3838575" cy="281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 b="88970"/>
          <a:stretch>
            <a:fillRect/>
          </a:stretch>
        </p:blipFill>
        <p:spPr bwMode="auto">
          <a:xfrm>
            <a:off x="838200" y="152400"/>
            <a:ext cx="7543800" cy="685800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990600"/>
            <a:ext cx="5727954" cy="5676900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52400"/>
            <a:ext cx="7543800" cy="65532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5854" t="46286" r="62281" b="18000"/>
          <a:stretch>
            <a:fillRect/>
          </a:stretch>
        </p:blipFill>
        <p:spPr bwMode="auto">
          <a:xfrm>
            <a:off x="228600" y="304800"/>
            <a:ext cx="4419600" cy="36576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3" name="Picture 2"/>
          <p:cNvPicPr/>
          <p:nvPr/>
        </p:nvPicPr>
        <p:blipFill>
          <a:blip r:embed="rId3" cstate="print"/>
          <a:srcRect t="52595" b="15571"/>
          <a:stretch>
            <a:fillRect/>
          </a:stretch>
        </p:blipFill>
        <p:spPr bwMode="auto">
          <a:xfrm>
            <a:off x="4905375" y="304800"/>
            <a:ext cx="4162425" cy="24384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4" name="Picture 3"/>
          <p:cNvPicPr/>
          <p:nvPr/>
        </p:nvPicPr>
        <p:blipFill>
          <a:blip r:embed="rId2" cstate="print"/>
          <a:srcRect l="52030" t="4286" r="18402" b="17714"/>
          <a:stretch>
            <a:fillRect/>
          </a:stretch>
        </p:blipFill>
        <p:spPr bwMode="auto">
          <a:xfrm>
            <a:off x="304800" y="4191000"/>
            <a:ext cx="3276600" cy="25146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5" name="Picture 4"/>
          <p:cNvPicPr/>
          <p:nvPr/>
        </p:nvPicPr>
        <p:blipFill>
          <a:blip r:embed="rId4" cstate="print"/>
          <a:srcRect l="33650" t="2187" r="33693" b="73161"/>
          <a:stretch>
            <a:fillRect/>
          </a:stretch>
        </p:blipFill>
        <p:spPr bwMode="auto">
          <a:xfrm>
            <a:off x="3810000" y="4191000"/>
            <a:ext cx="2514600" cy="25146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6" name="Picture 5"/>
          <p:cNvPicPr/>
          <p:nvPr/>
        </p:nvPicPr>
        <p:blipFill>
          <a:blip r:embed="rId4" cstate="print"/>
          <a:srcRect l="41637" t="89066" r="38880"/>
          <a:stretch>
            <a:fillRect/>
          </a:stretch>
        </p:blipFill>
        <p:spPr bwMode="auto">
          <a:xfrm>
            <a:off x="6534150" y="4191000"/>
            <a:ext cx="2381250" cy="16764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28600"/>
            <a:ext cx="7391400" cy="64770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57346" name="Picture 89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1600199" y="228600"/>
            <a:ext cx="6668693" cy="6096000"/>
          </a:xfrm>
          <a:prstGeom prst="rect">
            <a:avLst/>
          </a:prstGeom>
          <a:noFill/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0" y="501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57345" name="Picture 90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685800" y="152400"/>
            <a:ext cx="7927968" cy="6172200"/>
          </a:xfrm>
          <a:prstGeom prst="rect">
            <a:avLst/>
          </a:prstGeom>
          <a:noFill/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0" y="501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0" y="501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381000" y="228600"/>
            <a:ext cx="84582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4724400" cy="15240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752600"/>
            <a:ext cx="4191000" cy="21336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6" name="Picture 5"/>
          <p:cNvPicPr/>
          <p:nvPr/>
        </p:nvPicPr>
        <p:blipFill>
          <a:blip r:embed="rId4" cstate="print"/>
          <a:srcRect l="7967" r="8370" b="31196"/>
          <a:stretch>
            <a:fillRect/>
          </a:stretch>
        </p:blipFill>
        <p:spPr bwMode="auto">
          <a:xfrm>
            <a:off x="228600" y="3895480"/>
            <a:ext cx="5791200" cy="281012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7" name="Picture 6"/>
          <p:cNvPicPr/>
          <p:nvPr/>
        </p:nvPicPr>
        <p:blipFill>
          <a:blip r:embed="rId5" cstate="print"/>
          <a:srcRect l="76058" t="44884" b="21860"/>
          <a:stretch>
            <a:fillRect/>
          </a:stretch>
        </p:blipFill>
        <p:spPr bwMode="auto">
          <a:xfrm>
            <a:off x="6400800" y="533400"/>
            <a:ext cx="2362200" cy="2564219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04800"/>
            <a:ext cx="5662613" cy="6360577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52400"/>
            <a:ext cx="7558088" cy="6334071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542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52400"/>
            <a:ext cx="5715000" cy="6404357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83888"/>
            <a:ext cx="5624513" cy="6521712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52400"/>
            <a:ext cx="7315200" cy="6553200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52400"/>
            <a:ext cx="6629400" cy="32004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3" name="Picture 2"/>
          <p:cNvPicPr/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781800" y="533400"/>
            <a:ext cx="2362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4" cstate="print"/>
          <a:srcRect l="9203"/>
          <a:stretch>
            <a:fillRect/>
          </a:stretch>
        </p:blipFill>
        <p:spPr bwMode="auto">
          <a:xfrm>
            <a:off x="228600" y="3429000"/>
            <a:ext cx="3962400" cy="22098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5" name="Picture 4"/>
          <p:cNvPicPr/>
          <p:nvPr/>
        </p:nvPicPr>
        <p:blipFill>
          <a:blip r:embed="rId5" cstate="print"/>
          <a:srcRect l="18701" t="62314"/>
          <a:stretch>
            <a:fillRect/>
          </a:stretch>
        </p:blipFill>
        <p:spPr bwMode="auto">
          <a:xfrm>
            <a:off x="4495800" y="3657600"/>
            <a:ext cx="4343400" cy="16764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6" name="Picture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5800" y="5562600"/>
            <a:ext cx="2895600" cy="1057673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"/>
            <a:ext cx="7924800" cy="6553200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28600"/>
            <a:ext cx="5334000" cy="29718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3429000"/>
            <a:ext cx="4495800" cy="31242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8" name="Picture 7" descr="untitled.bmp"/>
          <p:cNvPicPr/>
          <p:nvPr/>
        </p:nvPicPr>
        <p:blipFill>
          <a:blip r:embed="rId4" cstate="print"/>
          <a:srcRect t="4950" r="46814" b="57101"/>
          <a:stretch>
            <a:fillRect/>
          </a:stretch>
        </p:blipFill>
        <p:spPr>
          <a:xfrm>
            <a:off x="304800" y="3429000"/>
            <a:ext cx="3733800" cy="31242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8458200" cy="57150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"/>
            <a:ext cx="7924800" cy="3718381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4052790"/>
            <a:ext cx="5314950" cy="265281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52400"/>
            <a:ext cx="4267200" cy="26670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1676400" y="2971800"/>
          <a:ext cx="5667375" cy="372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8" name="Slide" r:id="rId4" imgW="4570378" imgH="3427533" progId="PowerPoint.Slide.12">
                  <p:embed/>
                </p:oleObj>
              </mc:Choice>
              <mc:Fallback>
                <p:oleObj name="Slide" r:id="rId4" imgW="4570378" imgH="3427533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971800"/>
                        <a:ext cx="5667375" cy="372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/>
          <p:nvPr/>
        </p:nvPicPr>
        <p:blipFill>
          <a:blip r:embed="rId6" cstate="print"/>
          <a:srcRect l="17232" t="19831"/>
          <a:stretch>
            <a:fillRect/>
          </a:stretch>
        </p:blipFill>
        <p:spPr bwMode="auto">
          <a:xfrm>
            <a:off x="4876800" y="152400"/>
            <a:ext cx="3955833" cy="26670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304800"/>
            <a:ext cx="8647041" cy="44196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4648200" cy="33528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 l="3571" t="3762" r="8686"/>
          <a:stretch>
            <a:fillRect/>
          </a:stretch>
        </p:blipFill>
        <p:spPr bwMode="auto">
          <a:xfrm>
            <a:off x="5116033" y="457200"/>
            <a:ext cx="3875567" cy="54102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6" name="Picture 5"/>
          <p:cNvPicPr/>
          <p:nvPr/>
        </p:nvPicPr>
        <p:blipFill>
          <a:blip r:embed="rId4" cstate="print"/>
          <a:srcRect l="6726" r="9586" b="50000"/>
          <a:stretch>
            <a:fillRect/>
          </a:stretch>
        </p:blipFill>
        <p:spPr bwMode="auto">
          <a:xfrm>
            <a:off x="228600" y="3810000"/>
            <a:ext cx="4648200" cy="27432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t="32500"/>
          <a:stretch>
            <a:fillRect/>
          </a:stretch>
        </p:blipFill>
        <p:spPr bwMode="auto">
          <a:xfrm>
            <a:off x="1905000" y="152400"/>
            <a:ext cx="5486400" cy="20574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3" name="Picture 2"/>
          <p:cNvPicPr/>
          <p:nvPr/>
        </p:nvPicPr>
        <p:blipFill>
          <a:blip r:embed="rId3" cstate="print"/>
          <a:srcRect r="8522" b="34035"/>
          <a:stretch>
            <a:fillRect/>
          </a:stretch>
        </p:blipFill>
        <p:spPr bwMode="auto">
          <a:xfrm>
            <a:off x="990600" y="2438400"/>
            <a:ext cx="7315200" cy="41910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4581525" cy="647700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52400"/>
            <a:ext cx="3962400" cy="650301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7" name="Rectangle 6"/>
          <p:cNvSpPr/>
          <p:nvPr/>
        </p:nvSpPr>
        <p:spPr>
          <a:xfrm>
            <a:off x="685800" y="304800"/>
            <a:ext cx="2743200" cy="4572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228600" y="2667000"/>
            <a:ext cx="38100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 flipH="1" flipV="1">
            <a:off x="-532606" y="2742406"/>
            <a:ext cx="51816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181600" y="609600"/>
            <a:ext cx="2743200" cy="4572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cxnSp>
        <p:nvCxnSpPr>
          <p:cNvPr id="14" name="Straight Connector 13"/>
          <p:cNvCxnSpPr/>
          <p:nvPr/>
        </p:nvCxnSpPr>
        <p:spPr>
          <a:xfrm rot="10800000">
            <a:off x="5181600" y="5181600"/>
            <a:ext cx="38100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2591594" y="2590006"/>
            <a:ext cx="51816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7" name="Rectangle 6"/>
          <p:cNvSpPr/>
          <p:nvPr/>
        </p:nvSpPr>
        <p:spPr>
          <a:xfrm>
            <a:off x="685800" y="609600"/>
            <a:ext cx="2743200" cy="609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8" name="Rectangle 7"/>
          <p:cNvSpPr/>
          <p:nvPr/>
        </p:nvSpPr>
        <p:spPr>
          <a:xfrm rot="5400000">
            <a:off x="609600" y="2286000"/>
            <a:ext cx="2743200" cy="609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9" name="Rectangle 8"/>
          <p:cNvSpPr/>
          <p:nvPr/>
        </p:nvSpPr>
        <p:spPr>
          <a:xfrm>
            <a:off x="685800" y="3962400"/>
            <a:ext cx="2743200" cy="609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152400" y="2667000"/>
            <a:ext cx="38100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 flipH="1" flipV="1">
            <a:off x="-608806" y="2742406"/>
            <a:ext cx="51816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800600" y="609600"/>
            <a:ext cx="2743200" cy="609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Rectangle 12"/>
          <p:cNvSpPr/>
          <p:nvPr/>
        </p:nvSpPr>
        <p:spPr>
          <a:xfrm rot="5400000">
            <a:off x="5372100" y="1638300"/>
            <a:ext cx="1447800" cy="609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cxnSp>
        <p:nvCxnSpPr>
          <p:cNvPr id="14" name="Straight Connector 13"/>
          <p:cNvCxnSpPr/>
          <p:nvPr/>
        </p:nvCxnSpPr>
        <p:spPr>
          <a:xfrm rot="10800000">
            <a:off x="4267200" y="2667000"/>
            <a:ext cx="38100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3" idx="3"/>
          </p:cNvCxnSpPr>
          <p:nvPr/>
        </p:nvCxnSpPr>
        <p:spPr>
          <a:xfrm rot="5400000" flipH="1" flipV="1">
            <a:off x="4839494" y="1408906"/>
            <a:ext cx="2514600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127</Words>
  <Application>Microsoft Office PowerPoint</Application>
  <PresentationFormat>On-screen Show (4:3)</PresentationFormat>
  <Paragraphs>37</Paragraphs>
  <Slides>56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56</vt:i4>
      </vt:variant>
    </vt:vector>
  </HeadingPairs>
  <TitlesOfParts>
    <vt:vector size="64" baseType="lpstr">
      <vt:lpstr>Aharoni</vt:lpstr>
      <vt:lpstr>Arial</vt:lpstr>
      <vt:lpstr>Calibri</vt:lpstr>
      <vt:lpstr>Garamond</vt:lpstr>
      <vt:lpstr>Times New Roman</vt:lpstr>
      <vt:lpstr>Office Theme</vt:lpstr>
      <vt:lpstr>Slide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mom</cp:lastModifiedBy>
  <cp:revision>57</cp:revision>
  <dcterms:created xsi:type="dcterms:W3CDTF">2006-08-16T00:00:00Z</dcterms:created>
  <dcterms:modified xsi:type="dcterms:W3CDTF">2017-12-17T18:28:53Z</dcterms:modified>
</cp:coreProperties>
</file>